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3848" userDrawn="1">
          <p15:clr>
            <a:srgbClr val="A4A3A4"/>
          </p15:clr>
        </p15:guide>
        <p15:guide id="3" pos="936" userDrawn="1">
          <p15:clr>
            <a:srgbClr val="A4A3A4"/>
          </p15:clr>
        </p15:guide>
        <p15:guide id="5" pos="26712" userDrawn="1">
          <p15:clr>
            <a:srgbClr val="A4A3A4"/>
          </p15:clr>
        </p15:guide>
        <p15:guide id="6" orient="horz" pos="19800" userDrawn="1">
          <p15:clr>
            <a:srgbClr val="A4A3A4"/>
          </p15:clr>
        </p15:guide>
        <p15:guide id="8" pos="8640" userDrawn="1">
          <p15:clr>
            <a:srgbClr val="A4A3A4"/>
          </p15:clr>
        </p15:guide>
        <p15:guide id="9" pos="9792" userDrawn="1">
          <p15:clr>
            <a:srgbClr val="A4A3A4"/>
          </p15:clr>
        </p15:guide>
        <p15:guide id="10" pos="17856" userDrawn="1">
          <p15:clr>
            <a:srgbClr val="A4A3A4"/>
          </p15:clr>
        </p15:guide>
        <p15:guide id="11" pos="19008" userDrawn="1">
          <p15:clr>
            <a:srgbClr val="A4A3A4"/>
          </p15:clr>
        </p15:guide>
        <p15:guide id="12" orient="horz" pos="15816" userDrawn="1">
          <p15:clr>
            <a:srgbClr val="A4A3A4"/>
          </p15:clr>
        </p15:guide>
        <p15:guide id="13" orient="horz" pos="936" userDrawn="1">
          <p15:clr>
            <a:srgbClr val="A4A3A4"/>
          </p15:clr>
        </p15:guide>
        <p15:guide id="15" orient="horz" pos="9792" userDrawn="1">
          <p15:clr>
            <a:srgbClr val="A4A3A4"/>
          </p15:clr>
        </p15:guide>
        <p15:guide id="16" orient="horz" pos="4008" userDrawn="1">
          <p15:clr>
            <a:srgbClr val="A4A3A4"/>
          </p15:clr>
        </p15:guide>
        <p15:guide id="17" orient="horz" pos="86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FD4"/>
    <a:srgbClr val="ECEBEA"/>
    <a:srgbClr val="FFFFFF"/>
    <a:srgbClr val="D6D5D4"/>
    <a:srgbClr val="D0CECE"/>
    <a:srgbClr val="A4A3A4"/>
    <a:srgbClr val="5AA4D2"/>
    <a:srgbClr val="416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p:scale>
          <a:sx n="100" d="100"/>
          <a:sy n="100" d="100"/>
        </p:scale>
        <p:origin x="-16746" y="-4098"/>
      </p:cViewPr>
      <p:guideLst>
        <p:guide pos="13848"/>
        <p:guide pos="936"/>
        <p:guide pos="26712"/>
        <p:guide orient="horz" pos="19800"/>
        <p:guide pos="8640"/>
        <p:guide pos="9792"/>
        <p:guide pos="17856"/>
        <p:guide pos="19008"/>
        <p:guide orient="horz" pos="15816"/>
        <p:guide orient="horz" pos="936"/>
        <p:guide orient="horz" pos="9792"/>
        <p:guide orient="horz" pos="4008"/>
        <p:guide orient="horz" pos="8688"/>
      </p:guideLst>
    </p:cSldViewPr>
  </p:slideViewPr>
  <p:notesTextViewPr>
    <p:cViewPr>
      <p:scale>
        <a:sx n="1" d="1"/>
        <a:sy n="1" d="1"/>
      </p:scale>
      <p:origin x="0" y="0"/>
    </p:cViewPr>
  </p:notesTextViewPr>
  <p:gridSpacing cx="914400" cy="9144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p>
        </p:txBody>
      </p:sp>
      <p:sp>
        <p:nvSpPr>
          <p:cNvPr id="4" name="Date Placeholder 3"/>
          <p:cNvSpPr>
            <a:spLocks noGrp="1"/>
          </p:cNvSpPr>
          <p:nvPr>
            <p:ph type="dt" sz="half" idx="10"/>
          </p:nvPr>
        </p:nvSpPr>
        <p:spPr/>
        <p:txBody>
          <a:bodyPr/>
          <a:lstStyle/>
          <a:p>
            <a:fld id="{24C09223-A863-4724-A029-2C43C3E56BC7}"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345290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9223-A863-4724-A029-2C43C3E56BC7}"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229311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9223-A863-4724-A029-2C43C3E56BC7}"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329001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C09223-A863-4724-A029-2C43C3E56BC7}"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303514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a:t>Click to edit Master title style</a:t>
            </a:r>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C09223-A863-4724-A029-2C43C3E56BC7}" type="datetimeFigureOut">
              <a:rPr lang="en-US" smtClean="0"/>
              <a:t>8/10/2017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432405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C09223-A863-4724-A029-2C43C3E56BC7}"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23811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C09223-A863-4724-A029-2C43C3E56BC7}" type="datetimeFigureOut">
              <a:rPr lang="en-US" smtClean="0"/>
              <a:t>8/10/2017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2450661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C09223-A863-4724-A029-2C43C3E56BC7}" type="datetimeFigureOut">
              <a:rPr lang="en-US" smtClean="0"/>
              <a:t>8/10/2017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33254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09223-A863-4724-A029-2C43C3E56BC7}" type="datetimeFigureOut">
              <a:rPr lang="en-US" smtClean="0"/>
              <a:t>8/10/2017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223898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24C09223-A863-4724-A029-2C43C3E56BC7}"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154745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a:t>Click to edit Master title style</a:t>
            </a:r>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24C09223-A863-4724-A029-2C43C3E56BC7}" type="datetimeFigureOut">
              <a:rPr lang="en-US" smtClean="0"/>
              <a:t>8/10/2017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589C7B-5DAF-46E7-BEC6-A3B45F0DE9F5}" type="slidenum">
              <a:rPr lang="en-US" smtClean="0"/>
              <a:t>‹#›</a:t>
            </a:fld>
            <a:endParaRPr lang="en-US"/>
          </a:p>
        </p:txBody>
      </p:sp>
    </p:spTree>
    <p:extLst>
      <p:ext uri="{BB962C8B-B14F-4D97-AF65-F5344CB8AC3E}">
        <p14:creationId xmlns:p14="http://schemas.microsoft.com/office/powerpoint/2010/main" val="1412052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24C09223-A863-4724-A029-2C43C3E56BC7}" type="datetimeFigureOut">
              <a:rPr lang="en-US" smtClean="0"/>
              <a:t>8/10/2017</a:t>
            </a:fld>
            <a:endParaRPr lang="en-US"/>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34589C7B-5DAF-46E7-BEC6-A3B45F0DE9F5}" type="slidenum">
              <a:rPr lang="en-US" smtClean="0"/>
              <a:t>‹#›</a:t>
            </a:fld>
            <a:endParaRPr lang="en-US"/>
          </a:p>
        </p:txBody>
      </p:sp>
    </p:spTree>
    <p:extLst>
      <p:ext uri="{BB962C8B-B14F-4D97-AF65-F5344CB8AC3E}">
        <p14:creationId xmlns:p14="http://schemas.microsoft.com/office/powerpoint/2010/main" val="37127709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5776" y="6955514"/>
            <a:ext cx="12238324" cy="6836685"/>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582900" y="6846552"/>
            <a:ext cx="12801600" cy="6945647"/>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175200" y="6846552"/>
            <a:ext cx="12230100" cy="8698248"/>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137100" y="18068056"/>
            <a:ext cx="12268200" cy="13338855"/>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chemeClr val="tx1"/>
              </a:solidFill>
              <a:latin typeface="Minion Pro" panose="02040503050306020203" pitchFamily="18" charset="0"/>
            </a:endParaRPr>
          </a:p>
        </p:txBody>
      </p:sp>
      <p:sp>
        <p:nvSpPr>
          <p:cNvPr id="9" name="Rectangle 8"/>
          <p:cNvSpPr/>
          <p:nvPr/>
        </p:nvSpPr>
        <p:spPr>
          <a:xfrm>
            <a:off x="1515775" y="16159741"/>
            <a:ext cx="12238325" cy="15272759"/>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544800" y="16216641"/>
            <a:ext cx="12801600" cy="6807459"/>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544800" y="26415811"/>
            <a:ext cx="12836125" cy="4991100"/>
          </a:xfrm>
          <a:prstGeom prst="rect">
            <a:avLst/>
          </a:prstGeom>
          <a:solidFill>
            <a:srgbClr val="ECEB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34314" y="5943987"/>
            <a:ext cx="7437120"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How to Use This Template</a:t>
            </a:r>
          </a:p>
        </p:txBody>
      </p:sp>
      <p:sp>
        <p:nvSpPr>
          <p:cNvPr id="16" name="Rectangle 15"/>
          <p:cNvSpPr/>
          <p:nvPr/>
        </p:nvSpPr>
        <p:spPr>
          <a:xfrm>
            <a:off x="15544799" y="5868697"/>
            <a:ext cx="6268581"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Layout</a:t>
            </a:r>
          </a:p>
        </p:txBody>
      </p:sp>
      <p:sp>
        <p:nvSpPr>
          <p:cNvPr id="17" name="Rectangle 16"/>
          <p:cNvSpPr/>
          <p:nvPr/>
        </p:nvSpPr>
        <p:spPr>
          <a:xfrm>
            <a:off x="30093624" y="5961387"/>
            <a:ext cx="6268581"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Resources</a:t>
            </a:r>
          </a:p>
        </p:txBody>
      </p:sp>
      <p:sp>
        <p:nvSpPr>
          <p:cNvPr id="19" name="Rectangle 18"/>
          <p:cNvSpPr/>
          <p:nvPr/>
        </p:nvSpPr>
        <p:spPr>
          <a:xfrm>
            <a:off x="15442880" y="25355217"/>
            <a:ext cx="6268581"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Typography</a:t>
            </a:r>
          </a:p>
        </p:txBody>
      </p:sp>
      <p:sp>
        <p:nvSpPr>
          <p:cNvPr id="21" name="Rectangle 20"/>
          <p:cNvSpPr/>
          <p:nvPr/>
        </p:nvSpPr>
        <p:spPr>
          <a:xfrm>
            <a:off x="15442880" y="15197814"/>
            <a:ext cx="6268581"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Color</a:t>
            </a:r>
          </a:p>
        </p:txBody>
      </p:sp>
      <p:sp>
        <p:nvSpPr>
          <p:cNvPr id="22" name="Rectangle 21"/>
          <p:cNvSpPr/>
          <p:nvPr/>
        </p:nvSpPr>
        <p:spPr>
          <a:xfrm>
            <a:off x="1401840" y="15135389"/>
            <a:ext cx="6268581"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Best Tips</a:t>
            </a:r>
          </a:p>
        </p:txBody>
      </p:sp>
      <p:sp>
        <p:nvSpPr>
          <p:cNvPr id="23" name="Rectangle 22"/>
          <p:cNvSpPr/>
          <p:nvPr/>
        </p:nvSpPr>
        <p:spPr>
          <a:xfrm>
            <a:off x="30252716" y="17038513"/>
            <a:ext cx="6268581" cy="707886"/>
          </a:xfrm>
          <a:prstGeom prst="rect">
            <a:avLst/>
          </a:prstGeom>
        </p:spPr>
        <p:txBody>
          <a:bodyPr wrap="square">
            <a:spAutoFit/>
          </a:bodyPr>
          <a:lstStyle/>
          <a:p>
            <a:r>
              <a:rPr lang="en-US" sz="6000" b="1" u="dbl" baseline="30000" dirty="0">
                <a:solidFill>
                  <a:srgbClr val="416A87"/>
                </a:solidFill>
                <a:latin typeface="Trebuchet MS" panose="020B0603020202020204" pitchFamily="34" charset="0"/>
              </a:rPr>
              <a:t>UNC Resources</a:t>
            </a:r>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0091" y="16715339"/>
            <a:ext cx="5602110" cy="5602110"/>
          </a:xfrm>
          <a:prstGeom prst="rect">
            <a:avLst/>
          </a:prstGeom>
        </p:spPr>
      </p:pic>
      <p:sp>
        <p:nvSpPr>
          <p:cNvPr id="28" name="TextBox 27"/>
          <p:cNvSpPr txBox="1"/>
          <p:nvPr/>
        </p:nvSpPr>
        <p:spPr>
          <a:xfrm>
            <a:off x="2724222" y="21278670"/>
            <a:ext cx="9821429" cy="1200329"/>
          </a:xfrm>
          <a:prstGeom prst="rect">
            <a:avLst/>
          </a:prstGeom>
          <a:noFill/>
        </p:spPr>
        <p:txBody>
          <a:bodyPr wrap="square" rtlCol="0">
            <a:spAutoFit/>
          </a:bodyPr>
          <a:lstStyle/>
          <a:p>
            <a:pPr algn="ctr"/>
            <a:r>
              <a:rPr lang="en-US" sz="3600" dirty="0">
                <a:latin typeface="Trebuchet MS" panose="020B0603020202020204" pitchFamily="34" charset="0"/>
              </a:rPr>
              <a:t>Tip 2: </a:t>
            </a:r>
          </a:p>
          <a:p>
            <a:pPr algn="ctr"/>
            <a:r>
              <a:rPr lang="en-US" sz="3600" dirty="0">
                <a:latin typeface="Trebuchet MS" panose="020B0603020202020204" pitchFamily="34" charset="0"/>
              </a:rPr>
              <a:t>Convey points visually</a:t>
            </a:r>
          </a:p>
        </p:txBody>
      </p:sp>
      <p:sp>
        <p:nvSpPr>
          <p:cNvPr id="29" name="TextBox 28"/>
          <p:cNvSpPr txBox="1"/>
          <p:nvPr/>
        </p:nvSpPr>
        <p:spPr>
          <a:xfrm>
            <a:off x="2645655" y="16867727"/>
            <a:ext cx="9821429" cy="1200329"/>
          </a:xfrm>
          <a:prstGeom prst="rect">
            <a:avLst/>
          </a:prstGeom>
          <a:noFill/>
        </p:spPr>
        <p:txBody>
          <a:bodyPr wrap="square" rtlCol="0">
            <a:spAutoFit/>
          </a:bodyPr>
          <a:lstStyle/>
          <a:p>
            <a:pPr algn="ctr"/>
            <a:r>
              <a:rPr lang="en-US" sz="3600" dirty="0">
                <a:latin typeface="Trebuchet MS" panose="020B0603020202020204" pitchFamily="34" charset="0"/>
              </a:rPr>
              <a:t>Tip 1: </a:t>
            </a:r>
          </a:p>
          <a:p>
            <a:pPr algn="ctr"/>
            <a:r>
              <a:rPr lang="en-US" sz="3600" dirty="0">
                <a:latin typeface="Trebuchet MS" panose="020B0603020202020204" pitchFamily="34" charset="0"/>
              </a:rPr>
              <a:t>Use as little text as possible</a:t>
            </a:r>
          </a:p>
        </p:txBody>
      </p:sp>
      <p:sp>
        <p:nvSpPr>
          <p:cNvPr id="30" name="Rectangle 29"/>
          <p:cNvSpPr/>
          <p:nvPr/>
        </p:nvSpPr>
        <p:spPr>
          <a:xfrm>
            <a:off x="2171518" y="7603541"/>
            <a:ext cx="10968795" cy="5170646"/>
          </a:xfrm>
          <a:prstGeom prst="rect">
            <a:avLst/>
          </a:prstGeom>
        </p:spPr>
        <p:txBody>
          <a:bodyPr wrap="square">
            <a:spAutoFit/>
          </a:bodyPr>
          <a:lstStyle/>
          <a:p>
            <a:r>
              <a:rPr lang="en-US" sz="3000" dirty="0">
                <a:latin typeface="Minion Pro" panose="02040503050306020203" pitchFamily="18" charset="0"/>
              </a:rPr>
              <a:t>This template is built to help you create an awesome academic poster! Nothing on this template is permanent. You can delete, move, color, and shape to your specifications. To start, delete text by clicking in a text box, highlighting all the text in a box, and pressing delete. Next delete visuals by clicking on the visual and pressing delete. Most of the tools you will need will be located on the ribbon at the top of the page under [Insert] and [Home]. [Insert] will help you add pictures and text boxes. Under [Home] you will find options for text and paragraph properties, shape creation, alignment, and list arrangement. You can zoom in and out on the document by using the zoom slider at the bottom of the page.  </a:t>
            </a:r>
          </a:p>
        </p:txBody>
      </p:sp>
      <p:sp>
        <p:nvSpPr>
          <p:cNvPr id="31" name="Rectangle 30"/>
          <p:cNvSpPr/>
          <p:nvPr/>
        </p:nvSpPr>
        <p:spPr>
          <a:xfrm>
            <a:off x="34451910" y="22711511"/>
            <a:ext cx="6984848" cy="2400657"/>
          </a:xfrm>
          <a:prstGeom prst="rect">
            <a:avLst/>
          </a:prstGeom>
        </p:spPr>
        <p:txBody>
          <a:bodyPr wrap="square">
            <a:spAutoFit/>
          </a:bodyPr>
          <a:lstStyle/>
          <a:p>
            <a:r>
              <a:rPr lang="en-US" sz="3000" dirty="0">
                <a:latin typeface="Minion Pro" panose="02040503050306020203" pitchFamily="18" charset="0"/>
              </a:rPr>
              <a:t>You can also find design help at the front desk of the Undergraduate Library. The Research and Design staff can answer  basic design and software questions and with your research </a:t>
            </a:r>
          </a:p>
        </p:txBody>
      </p:sp>
      <p:sp>
        <p:nvSpPr>
          <p:cNvPr id="32" name="Rectangle 31"/>
          <p:cNvSpPr/>
          <p:nvPr/>
        </p:nvSpPr>
        <p:spPr>
          <a:xfrm>
            <a:off x="34451910" y="25933467"/>
            <a:ext cx="6980056" cy="2862322"/>
          </a:xfrm>
          <a:prstGeom prst="rect">
            <a:avLst/>
          </a:prstGeom>
        </p:spPr>
        <p:txBody>
          <a:bodyPr wrap="square">
            <a:spAutoFit/>
          </a:bodyPr>
          <a:lstStyle/>
          <a:p>
            <a:r>
              <a:rPr lang="en-US" sz="3000" dirty="0">
                <a:latin typeface="Minion Pro" panose="02040503050306020203" pitchFamily="18" charset="0"/>
              </a:rPr>
              <a:t>Lynda.com is available through UNC ITS and houses thousands of tutorials on creative and technological skills. Lynda tutorials can help you learn the best tips and tricks for working with software to create your poster. </a:t>
            </a:r>
          </a:p>
        </p:txBody>
      </p:sp>
      <p:sp>
        <p:nvSpPr>
          <p:cNvPr id="34" name="Rectangle 33"/>
          <p:cNvSpPr/>
          <p:nvPr/>
        </p:nvSpPr>
        <p:spPr>
          <a:xfrm>
            <a:off x="34473218" y="18929804"/>
            <a:ext cx="6984848" cy="2862322"/>
          </a:xfrm>
          <a:prstGeom prst="rect">
            <a:avLst/>
          </a:prstGeom>
        </p:spPr>
        <p:txBody>
          <a:bodyPr wrap="square">
            <a:spAutoFit/>
          </a:bodyPr>
          <a:lstStyle/>
          <a:p>
            <a:r>
              <a:rPr lang="en-US" sz="3000" dirty="0">
                <a:latin typeface="Minion Pro" panose="02040503050306020203" pitchFamily="18" charset="0"/>
              </a:rPr>
              <a:t>The Design Lab offers instruction and consultation for projects just like yours! Come learn about new and exciting design software and products. You can also set up a consultation with a design librarian for one-on-one help. </a:t>
            </a:r>
          </a:p>
        </p:txBody>
      </p:sp>
      <p:sp>
        <p:nvSpPr>
          <p:cNvPr id="37" name="Rectangle 36"/>
          <p:cNvSpPr/>
          <p:nvPr/>
        </p:nvSpPr>
        <p:spPr>
          <a:xfrm>
            <a:off x="16365955" y="7563772"/>
            <a:ext cx="11326195" cy="1938992"/>
          </a:xfrm>
          <a:prstGeom prst="rect">
            <a:avLst/>
          </a:prstGeom>
        </p:spPr>
        <p:txBody>
          <a:bodyPr wrap="square">
            <a:spAutoFit/>
          </a:bodyPr>
          <a:lstStyle/>
          <a:p>
            <a:r>
              <a:rPr lang="en-US" sz="3000" dirty="0">
                <a:latin typeface="Minion Pro" panose="02040503050306020203" pitchFamily="18" charset="0"/>
              </a:rPr>
              <a:t>Layouts are usually divided into 2 or 3 columns with 2”  of space between columns and boxes. Keep visual balance when making boxes by using rulers, grids, and guidelines. View rulers and lines by clicking on [View] on the ribbon and checking off which supports you would like to use. </a:t>
            </a:r>
          </a:p>
        </p:txBody>
      </p:sp>
      <p:sp>
        <p:nvSpPr>
          <p:cNvPr id="38" name="TextBox 37"/>
          <p:cNvSpPr txBox="1"/>
          <p:nvPr/>
        </p:nvSpPr>
        <p:spPr>
          <a:xfrm>
            <a:off x="8580851" y="1238094"/>
            <a:ext cx="26773944" cy="1631216"/>
          </a:xfrm>
          <a:prstGeom prst="rect">
            <a:avLst/>
          </a:prstGeom>
          <a:noFill/>
        </p:spPr>
        <p:txBody>
          <a:bodyPr wrap="square" rtlCol="0">
            <a:spAutoFit/>
          </a:bodyPr>
          <a:lstStyle/>
          <a:p>
            <a:r>
              <a:rPr lang="en-US" sz="10000" dirty="0">
                <a:solidFill>
                  <a:srgbClr val="416A87"/>
                </a:solidFill>
                <a:latin typeface="Trebuchet MS" panose="020B0603020202020204" pitchFamily="34" charset="0"/>
              </a:rPr>
              <a:t>HOW TO MAKE AN AWESOME ACADEMIC POSTER</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8544" y="22480075"/>
            <a:ext cx="2962606" cy="296260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37927" y="25933467"/>
            <a:ext cx="2950552" cy="2931767"/>
          </a:xfrm>
          <a:prstGeom prst="rect">
            <a:avLst/>
          </a:prstGeom>
        </p:spPr>
      </p:pic>
      <p:sp>
        <p:nvSpPr>
          <p:cNvPr id="27" name="TextBox 26"/>
          <p:cNvSpPr txBox="1"/>
          <p:nvPr/>
        </p:nvSpPr>
        <p:spPr>
          <a:xfrm>
            <a:off x="12821604" y="2732031"/>
            <a:ext cx="20285079" cy="1323439"/>
          </a:xfrm>
          <a:prstGeom prst="rect">
            <a:avLst/>
          </a:prstGeom>
          <a:noFill/>
        </p:spPr>
        <p:txBody>
          <a:bodyPr wrap="square" rtlCol="0">
            <a:spAutoFit/>
          </a:bodyPr>
          <a:lstStyle/>
          <a:p>
            <a:r>
              <a:rPr lang="en-US" sz="8000" dirty="0">
                <a:solidFill>
                  <a:srgbClr val="5AA4D2"/>
                </a:solidFill>
                <a:latin typeface="Trebuchet MS" panose="020B0603020202020204" pitchFamily="34" charset="0"/>
              </a:rPr>
              <a:t>Robert B. House Undergraduate Library</a:t>
            </a:r>
          </a:p>
        </p:txBody>
      </p:sp>
      <p:sp>
        <p:nvSpPr>
          <p:cNvPr id="35" name="Rectangle 34"/>
          <p:cNvSpPr/>
          <p:nvPr/>
        </p:nvSpPr>
        <p:spPr>
          <a:xfrm>
            <a:off x="22154810" y="17150463"/>
            <a:ext cx="5537340" cy="4939814"/>
          </a:xfrm>
          <a:prstGeom prst="rect">
            <a:avLst/>
          </a:prstGeom>
        </p:spPr>
        <p:txBody>
          <a:bodyPr wrap="square" anchor="ctr">
            <a:spAutoFit/>
          </a:bodyPr>
          <a:lstStyle/>
          <a:p>
            <a:pPr marL="457200" indent="-457200">
              <a:spcAft>
                <a:spcPts val="1800"/>
              </a:spcAft>
              <a:buFont typeface="Arial" panose="020B0604020202020204" pitchFamily="34" charset="0"/>
              <a:buChar char="•"/>
            </a:pPr>
            <a:r>
              <a:rPr lang="en-US" sz="3000" dirty="0">
                <a:latin typeface="Minion Pro" panose="02040503050306020203" pitchFamily="18" charset="0"/>
              </a:rPr>
              <a:t>Shoot for three coordinating and appropriate colors</a:t>
            </a:r>
          </a:p>
          <a:p>
            <a:pPr marL="457200" indent="-457200">
              <a:spcAft>
                <a:spcPts val="1800"/>
              </a:spcAft>
              <a:buFont typeface="Arial" panose="020B0604020202020204" pitchFamily="34" charset="0"/>
              <a:buChar char="•"/>
            </a:pPr>
            <a:r>
              <a:rPr lang="en-US" sz="3000" dirty="0">
                <a:latin typeface="Minion Pro" panose="02040503050306020203" pitchFamily="18" charset="0"/>
              </a:rPr>
              <a:t>Keep text dark so it is easy to read </a:t>
            </a:r>
          </a:p>
          <a:p>
            <a:pPr marL="457200" indent="-457200">
              <a:spcAft>
                <a:spcPts val="1800"/>
              </a:spcAft>
              <a:buFont typeface="Arial" panose="020B0604020202020204" pitchFamily="34" charset="0"/>
              <a:buChar char="•"/>
            </a:pPr>
            <a:r>
              <a:rPr lang="en-US" sz="3000" dirty="0">
                <a:latin typeface="Minion Pro" panose="02040503050306020203" pitchFamily="18" charset="0"/>
              </a:rPr>
              <a:t>Don’t be afraid to use an accent color for a little pop</a:t>
            </a:r>
          </a:p>
          <a:p>
            <a:pPr marL="457200" indent="-457200">
              <a:spcAft>
                <a:spcPts val="1800"/>
              </a:spcAft>
              <a:buFont typeface="Arial" panose="020B0604020202020204" pitchFamily="34" charset="0"/>
              <a:buChar char="•"/>
            </a:pPr>
            <a:r>
              <a:rPr lang="en-US" sz="3000" dirty="0">
                <a:latin typeface="Minion Pro" panose="02040503050306020203" pitchFamily="18" charset="0"/>
              </a:rPr>
              <a:t>Use color to draw the viewer’s eyes towards important information</a:t>
            </a:r>
          </a:p>
        </p:txBody>
      </p:sp>
      <p:grpSp>
        <p:nvGrpSpPr>
          <p:cNvPr id="13" name="Group 12"/>
          <p:cNvGrpSpPr/>
          <p:nvPr/>
        </p:nvGrpSpPr>
        <p:grpSpPr>
          <a:xfrm>
            <a:off x="30937927" y="29349241"/>
            <a:ext cx="10498831" cy="1241384"/>
            <a:chOff x="30860127" y="30175200"/>
            <a:chExt cx="11600112" cy="1371600"/>
          </a:xfrm>
        </p:grpSpPr>
        <p:sp>
          <p:nvSpPr>
            <p:cNvPr id="39" name="Rectangle 38"/>
            <p:cNvSpPr/>
            <p:nvPr/>
          </p:nvSpPr>
          <p:spPr>
            <a:xfrm>
              <a:off x="30860127" y="30175200"/>
              <a:ext cx="11600112"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67051" y="30221676"/>
              <a:ext cx="4459916" cy="1278646"/>
            </a:xfrm>
            <a:prstGeom prst="rect">
              <a:avLst/>
            </a:prstGeom>
          </p:spPr>
        </p:pic>
      </p:grpSp>
      <p:grpSp>
        <p:nvGrpSpPr>
          <p:cNvPr id="43" name="Group 42"/>
          <p:cNvGrpSpPr/>
          <p:nvPr/>
        </p:nvGrpSpPr>
        <p:grpSpPr>
          <a:xfrm>
            <a:off x="30881814" y="18924544"/>
            <a:ext cx="2969336" cy="3037439"/>
            <a:chOff x="31703159" y="19626300"/>
            <a:chExt cx="2969336" cy="3037439"/>
          </a:xfrm>
        </p:grpSpPr>
        <p:sp>
          <p:nvSpPr>
            <p:cNvPr id="41" name="Rectangle 40"/>
            <p:cNvSpPr/>
            <p:nvPr/>
          </p:nvSpPr>
          <p:spPr>
            <a:xfrm>
              <a:off x="31703159" y="19626300"/>
              <a:ext cx="2969336" cy="3037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889462" y="19852793"/>
              <a:ext cx="2690173" cy="2586495"/>
            </a:xfrm>
            <a:prstGeom prst="rect">
              <a:avLst/>
            </a:prstGeom>
          </p:spPr>
        </p:pic>
      </p:grpSp>
      <p:pic>
        <p:nvPicPr>
          <p:cNvPr id="47" name="Picture 4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91137" y="23142373"/>
            <a:ext cx="10530467" cy="7241745"/>
          </a:xfrm>
          <a:prstGeom prst="rect">
            <a:avLst/>
          </a:prstGeom>
        </p:spPr>
      </p:pic>
      <p:pic>
        <p:nvPicPr>
          <p:cNvPr id="3" name="Picture 2"/>
          <p:cNvPicPr>
            <a:picLocks noChangeAspect="1"/>
          </p:cNvPicPr>
          <p:nvPr/>
        </p:nvPicPr>
        <p:blipFill rotWithShape="1">
          <a:blip r:embed="rId8" cstate="print">
            <a:extLst>
              <a:ext uri="{28A0092B-C50C-407E-A947-70E740481C1C}">
                <a14:useLocalDpi xmlns:a14="http://schemas.microsoft.com/office/drawing/2010/main" val="0"/>
              </a:ext>
            </a:extLst>
          </a:blip>
          <a:srcRect l="6964" t="9879" r="5846" b="10112"/>
          <a:stretch/>
        </p:blipFill>
        <p:spPr>
          <a:xfrm>
            <a:off x="30870299" y="7325212"/>
            <a:ext cx="11076283" cy="7454180"/>
          </a:xfrm>
          <a:prstGeom prst="rect">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l="3758" t="28504" r="9054" b="31818"/>
          <a:stretch/>
        </p:blipFill>
        <p:spPr>
          <a:xfrm>
            <a:off x="2034380" y="18537742"/>
            <a:ext cx="11272082" cy="2308657"/>
          </a:xfrm>
          <a:prstGeom prst="rect">
            <a:avLst/>
          </a:prstGeom>
        </p:spPr>
      </p:pic>
      <p:sp>
        <p:nvSpPr>
          <p:cNvPr id="18" name="Rectangle 17"/>
          <p:cNvSpPr/>
          <p:nvPr/>
        </p:nvSpPr>
        <p:spPr>
          <a:xfrm>
            <a:off x="16172597" y="27048044"/>
            <a:ext cx="11519553" cy="3752798"/>
          </a:xfrm>
          <a:prstGeom prst="rect">
            <a:avLst/>
          </a:prstGeom>
          <a:solidFill>
            <a:schemeClr val="bg1"/>
          </a:solidFill>
          <a:ln w="76200">
            <a:solidFill>
              <a:srgbClr val="7BAF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rotWithShape="1">
          <a:blip r:embed="rId10" cstate="print">
            <a:extLst>
              <a:ext uri="{28A0092B-C50C-407E-A947-70E740481C1C}">
                <a14:useLocalDpi xmlns:a14="http://schemas.microsoft.com/office/drawing/2010/main" val="0"/>
              </a:ext>
            </a:extLst>
          </a:blip>
          <a:srcRect l="10436" t="19924" r="6969" b="20090"/>
          <a:stretch/>
        </p:blipFill>
        <p:spPr>
          <a:xfrm>
            <a:off x="17484432" y="27211032"/>
            <a:ext cx="9351088" cy="3395715"/>
          </a:xfrm>
          <a:prstGeom prst="rect">
            <a:avLst/>
          </a:prstGeom>
        </p:spPr>
      </p:pic>
      <p:pic>
        <p:nvPicPr>
          <p:cNvPr id="26"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l="2951" t="14742" r="4106" b="15990"/>
          <a:stretch/>
        </p:blipFill>
        <p:spPr>
          <a:xfrm>
            <a:off x="17414794" y="10161616"/>
            <a:ext cx="9348537" cy="2612571"/>
          </a:xfrm>
          <a:prstGeom prst="rect">
            <a:avLst/>
          </a:prstGeom>
          <a:ln w="76200">
            <a:solidFill>
              <a:srgbClr val="7BAFD4"/>
            </a:solidFill>
          </a:ln>
        </p:spPr>
      </p:pic>
    </p:spTree>
    <p:extLst>
      <p:ext uri="{BB962C8B-B14F-4D97-AF65-F5344CB8AC3E}">
        <p14:creationId xmlns:p14="http://schemas.microsoft.com/office/powerpoint/2010/main" val="741047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1850</TotalTime>
  <Words>399</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Minion Pro</vt:lpstr>
      <vt:lpstr>Trebuchet MS</vt:lpstr>
      <vt:lpstr>Office Theme</vt:lpstr>
      <vt:lpstr>PowerPoint Presentation</vt:lpstr>
    </vt:vector>
  </TitlesOfParts>
  <Company>UNC Chapel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Hammer, Kelsey N.</dc:creator>
  <cp:lastModifiedBy>Hammer, Kelsey N.</cp:lastModifiedBy>
  <cp:revision>61</cp:revision>
  <dcterms:created xsi:type="dcterms:W3CDTF">2016-12-09T21:18:47Z</dcterms:created>
  <dcterms:modified xsi:type="dcterms:W3CDTF">2017-08-10T17:37:18Z</dcterms:modified>
</cp:coreProperties>
</file>